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1" r:id="rId2"/>
    <p:sldId id="265" r:id="rId3"/>
    <p:sldId id="267" r:id="rId4"/>
    <p:sldId id="268" r:id="rId5"/>
    <p:sldId id="269" r:id="rId6"/>
    <p:sldId id="270" r:id="rId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D"/>
    <a:srgbClr val="97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7" autoAdjust="0"/>
    <p:restoredTop sz="94632"/>
  </p:normalViewPr>
  <p:slideViewPr>
    <p:cSldViewPr>
      <p:cViewPr>
        <p:scale>
          <a:sx n="100" d="100"/>
          <a:sy n="100" d="100"/>
        </p:scale>
        <p:origin x="-336" y="-106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0FCAB-C252-4BAE-8C05-4CC6ADF1B004}" type="datetimeFigureOut">
              <a:rPr lang="de-DE" smtClean="0"/>
              <a:t>10.05.2017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A32B-51C2-4100-9230-BEF9C82A7EB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82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3057804"/>
            <a:ext cx="8640960" cy="66819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59882"/>
            <a:ext cx="8640960" cy="702078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rgbClr val="4150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</a:t>
            </a:r>
          </a:p>
          <a:p>
            <a:r>
              <a:rPr lang="de-DE" dirty="0" smtClean="0"/>
              <a:t>Vorname Nachname, Position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863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1480"/>
            <a:ext cx="86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945000"/>
            <a:ext cx="8640000" cy="3780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0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57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1540"/>
            <a:ext cx="8640000" cy="540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2000" y="945000"/>
            <a:ext cx="8640000" cy="310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92191"/>
            <a:ext cx="8642350" cy="4857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 smtClean="0"/>
              <a:t>Text zur Beschriftung einfügen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53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1480"/>
            <a:ext cx="8640000" cy="540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252000" y="945000"/>
            <a:ext cx="8640000" cy="3516960"/>
          </a:xfrm>
          <a:noFill/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12000" y="4569972"/>
            <a:ext cx="2880000" cy="162000"/>
          </a:xfrm>
        </p:spPr>
        <p:txBody>
          <a:bodyPr anchor="ctr">
            <a:no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 smtClean="0"/>
              <a:t>Quelle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16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1480"/>
            <a:ext cx="8640000" cy="540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0825" y="945000"/>
            <a:ext cx="4140000" cy="3780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752000" y="945000"/>
            <a:ext cx="4140000" cy="3780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93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s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>
          <a:xfrm>
            <a:off x="250825" y="945000"/>
            <a:ext cx="4140000" cy="3511153"/>
          </a:xfrm>
          <a:noFill/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4752000" y="945000"/>
            <a:ext cx="4140000" cy="3511153"/>
          </a:xfrm>
          <a:noFill/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012000" y="4569972"/>
            <a:ext cx="2880000" cy="162000"/>
          </a:xfrm>
        </p:spPr>
        <p:txBody>
          <a:bodyPr anchor="ctr">
            <a:no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 smtClean="0"/>
              <a:t>Quelle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516085" y="4569972"/>
            <a:ext cx="2880000" cy="162000"/>
          </a:xfrm>
        </p:spPr>
        <p:txBody>
          <a:bodyPr anchor="ctr">
            <a:no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 smtClean="0"/>
              <a:t>Quelle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40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52000" y="4806000"/>
            <a:ext cx="935624" cy="270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2016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308304" y="4806000"/>
            <a:ext cx="1008112" cy="27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52000" y="4806000"/>
            <a:ext cx="514400" cy="270000"/>
          </a:xfrm>
          <a:prstGeom prst="rect">
            <a:avLst/>
          </a:prstGeom>
        </p:spPr>
        <p:txBody>
          <a:bodyPr/>
          <a:lstStyle/>
          <a:p>
            <a:fld id="{D9A5EE70-1EC8-4112-9A1B-743D72D7706A}" type="slidenum">
              <a:rPr lang="de-DE" smtClean="0"/>
              <a:pPr/>
              <a:t>‹N°›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143500"/>
          </a:xfr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891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945000"/>
            <a:ext cx="8640000" cy="37802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Screenshot einfügen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12000" y="4569972"/>
            <a:ext cx="2880000" cy="162000"/>
          </a:xfrm>
        </p:spPr>
        <p:txBody>
          <a:bodyPr anchor="ctr">
            <a:no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dirty="0" smtClean="0"/>
              <a:t>Quelle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50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(1)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2887038" y="1635646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2998872" y="1804804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4346594" y="1984101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quarter" idx="20" hasCustomPrompt="1"/>
          </p:nvPr>
        </p:nvSpPr>
        <p:spPr>
          <a:xfrm>
            <a:off x="4344179" y="1768077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Kontakt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3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(2)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2887038" y="794721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2998872" y="963879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2887038" y="2882953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25"/>
          <p:cNvSpPr>
            <a:spLocks noGrp="1"/>
          </p:cNvSpPr>
          <p:nvPr>
            <p:ph type="pic" sz="quarter" idx="20"/>
          </p:nvPr>
        </p:nvSpPr>
        <p:spPr>
          <a:xfrm>
            <a:off x="2998872" y="3052111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4346594" y="1140119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24" name="Inhaltsplatzhalter 2"/>
          <p:cNvSpPr>
            <a:spLocks noGrp="1"/>
          </p:cNvSpPr>
          <p:nvPr>
            <p:ph sz="quarter" idx="21" hasCustomPrompt="1"/>
          </p:nvPr>
        </p:nvSpPr>
        <p:spPr>
          <a:xfrm>
            <a:off x="4344179" y="924095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quarter" idx="22" hasCustomPrompt="1"/>
          </p:nvPr>
        </p:nvSpPr>
        <p:spPr>
          <a:xfrm>
            <a:off x="4346594" y="3228351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sz="quarter" idx="23" hasCustomPrompt="1"/>
          </p:nvPr>
        </p:nvSpPr>
        <p:spPr>
          <a:xfrm>
            <a:off x="4344179" y="3012327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Kontakt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5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59882"/>
            <a:ext cx="8640960" cy="702078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rgbClr val="4150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</a:t>
            </a:r>
          </a:p>
          <a:p>
            <a:r>
              <a:rPr lang="de-DE" dirty="0" smtClean="0"/>
              <a:t>Vorname Nachname, Position</a:t>
            </a:r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51520" y="3057804"/>
            <a:ext cx="8640960" cy="66819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pic>
        <p:nvPicPr>
          <p:cNvPr id="16" name="Bildplatzhalter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4" y="1455892"/>
            <a:ext cx="8639175" cy="1601912"/>
          </a:xfrm>
          <a:prstGeom prst="rect">
            <a:avLst/>
          </a:prstGeom>
        </p:spPr>
      </p:pic>
      <p:sp>
        <p:nvSpPr>
          <p:cNvPr id="18" name="Line 30"/>
          <p:cNvSpPr>
            <a:spLocks noChangeShapeType="1"/>
          </p:cNvSpPr>
          <p:nvPr userDrawn="1"/>
        </p:nvSpPr>
        <p:spPr bwMode="auto">
          <a:xfrm flipV="1">
            <a:off x="252000" y="1401951"/>
            <a:ext cx="8640000" cy="1"/>
          </a:xfrm>
          <a:prstGeom prst="line">
            <a:avLst/>
          </a:prstGeom>
          <a:noFill/>
          <a:ln w="9525">
            <a:solidFill>
              <a:srgbClr val="97A8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044" y="123478"/>
            <a:ext cx="252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3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(3)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986052" y="771550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1097886" y="940708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986052" y="2859782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0"/>
          </p:nvPr>
        </p:nvSpPr>
        <p:spPr>
          <a:xfrm>
            <a:off x="1097886" y="3028940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4788024" y="771550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4899858" y="940708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31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2444997" y="1121316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2" name="Inhaltsplatzhalter 2"/>
          <p:cNvSpPr>
            <a:spLocks noGrp="1"/>
          </p:cNvSpPr>
          <p:nvPr>
            <p:ph sz="quarter" idx="24" hasCustomPrompt="1"/>
          </p:nvPr>
        </p:nvSpPr>
        <p:spPr>
          <a:xfrm>
            <a:off x="2452107" y="905292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33" name="Inhaltsplatzhalter 2"/>
          <p:cNvSpPr>
            <a:spLocks noGrp="1"/>
          </p:cNvSpPr>
          <p:nvPr>
            <p:ph sz="quarter" idx="25" hasCustomPrompt="1"/>
          </p:nvPr>
        </p:nvSpPr>
        <p:spPr>
          <a:xfrm>
            <a:off x="2441059" y="3205180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4" name="Inhaltsplatzhalter 2"/>
          <p:cNvSpPr>
            <a:spLocks noGrp="1"/>
          </p:cNvSpPr>
          <p:nvPr>
            <p:ph sz="quarter" idx="26" hasCustomPrompt="1"/>
          </p:nvPr>
        </p:nvSpPr>
        <p:spPr>
          <a:xfrm>
            <a:off x="2439393" y="2989156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35" name="Inhaltsplatzhalter 2"/>
          <p:cNvSpPr>
            <a:spLocks noGrp="1"/>
          </p:cNvSpPr>
          <p:nvPr>
            <p:ph sz="quarter" idx="27" hasCustomPrompt="1"/>
          </p:nvPr>
        </p:nvSpPr>
        <p:spPr>
          <a:xfrm>
            <a:off x="6247209" y="1121316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900" b="0" dirty="0" smtClean="0"/>
              <a:t>Titel</a:t>
            </a:r>
          </a:p>
          <a:p>
            <a:pPr lvl="0"/>
            <a:r>
              <a:rPr lang="de-DE" sz="900" b="0" dirty="0" smtClean="0"/>
              <a:t>Tel.</a:t>
            </a:r>
            <a:br>
              <a:rPr lang="de-DE" sz="900" b="0" dirty="0" smtClean="0"/>
            </a:br>
            <a:r>
              <a:rPr lang="de-DE" sz="900" b="0" dirty="0" smtClean="0"/>
              <a:t>Email</a:t>
            </a:r>
          </a:p>
          <a:p>
            <a:pPr lvl="0"/>
            <a:r>
              <a:rPr lang="de-DE" sz="900" b="0" dirty="0" smtClean="0"/>
              <a:t>Firma</a:t>
            </a:r>
            <a:br>
              <a:rPr lang="de-DE" sz="900" b="0" dirty="0" smtClean="0"/>
            </a:br>
            <a:r>
              <a:rPr lang="de-DE" sz="900" b="0" dirty="0" smtClean="0"/>
              <a:t>Straße</a:t>
            </a:r>
            <a:br>
              <a:rPr lang="de-DE" sz="900" b="0" dirty="0" smtClean="0"/>
            </a:br>
            <a:r>
              <a:rPr lang="de-DE" sz="900" b="0" dirty="0" smtClean="0"/>
              <a:t>PLZ Ort</a:t>
            </a:r>
            <a:br>
              <a:rPr lang="de-DE" sz="900" b="0" dirty="0" smtClean="0"/>
            </a:br>
            <a:r>
              <a:rPr lang="de-DE" sz="900" b="0" dirty="0" smtClean="0"/>
              <a:t>Land</a:t>
            </a:r>
          </a:p>
          <a:p>
            <a:pPr lvl="0"/>
            <a:r>
              <a:rPr lang="de-DE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6" name="Inhaltsplatzhalter 2"/>
          <p:cNvSpPr>
            <a:spLocks noGrp="1"/>
          </p:cNvSpPr>
          <p:nvPr>
            <p:ph sz="quarter" idx="28" hasCustomPrompt="1"/>
          </p:nvPr>
        </p:nvSpPr>
        <p:spPr>
          <a:xfrm>
            <a:off x="6244794" y="905292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Kontakt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7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(1)_EN/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887038" y="1635646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2998872" y="1804804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sz="quarter" idx="20" hasCustomPrompt="1"/>
          </p:nvPr>
        </p:nvSpPr>
        <p:spPr>
          <a:xfrm>
            <a:off x="4346594" y="1984101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quarter" idx="21" hasCustomPrompt="1"/>
          </p:nvPr>
        </p:nvSpPr>
        <p:spPr>
          <a:xfrm>
            <a:off x="4344179" y="1768077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solidFill>
                  <a:schemeClr val="accent1"/>
                </a:solidFill>
              </a:rPr>
              <a:t>Contact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3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(2)_EN/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2887038" y="794721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2998872" y="963879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2887038" y="2882953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25"/>
          <p:cNvSpPr>
            <a:spLocks noGrp="1"/>
          </p:cNvSpPr>
          <p:nvPr>
            <p:ph type="pic" sz="quarter" idx="20"/>
          </p:nvPr>
        </p:nvSpPr>
        <p:spPr>
          <a:xfrm>
            <a:off x="2998872" y="3052111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23" name="Inhaltsplatzhalter 2"/>
          <p:cNvSpPr>
            <a:spLocks noGrp="1"/>
          </p:cNvSpPr>
          <p:nvPr>
            <p:ph sz="quarter" idx="21" hasCustomPrompt="1"/>
          </p:nvPr>
        </p:nvSpPr>
        <p:spPr>
          <a:xfrm>
            <a:off x="4346594" y="1140119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24" name="Inhaltsplatzhalter 2"/>
          <p:cNvSpPr>
            <a:spLocks noGrp="1"/>
          </p:cNvSpPr>
          <p:nvPr>
            <p:ph sz="quarter" idx="22" hasCustomPrompt="1"/>
          </p:nvPr>
        </p:nvSpPr>
        <p:spPr>
          <a:xfrm>
            <a:off x="4344179" y="924095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quarter" idx="23" hasCustomPrompt="1"/>
          </p:nvPr>
        </p:nvSpPr>
        <p:spPr>
          <a:xfrm>
            <a:off x="4346594" y="3228351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sz="quarter" idx="24" hasCustomPrompt="1"/>
          </p:nvPr>
        </p:nvSpPr>
        <p:spPr>
          <a:xfrm>
            <a:off x="4344179" y="3012327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solidFill>
                  <a:schemeClr val="accent1"/>
                </a:solidFill>
              </a:rPr>
              <a:t>Contact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5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(3)_EN/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986052" y="771550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25"/>
          <p:cNvSpPr>
            <a:spLocks noGrp="1"/>
          </p:cNvSpPr>
          <p:nvPr>
            <p:ph type="pic" sz="quarter" idx="18"/>
          </p:nvPr>
        </p:nvSpPr>
        <p:spPr>
          <a:xfrm>
            <a:off x="1097886" y="940708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986052" y="2859782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5"/>
          <p:cNvSpPr>
            <a:spLocks noGrp="1"/>
          </p:cNvSpPr>
          <p:nvPr>
            <p:ph type="pic" sz="quarter" idx="20"/>
          </p:nvPr>
        </p:nvSpPr>
        <p:spPr>
          <a:xfrm>
            <a:off x="1097886" y="3028940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4788024" y="771550"/>
            <a:ext cx="3369924" cy="18490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Bildplatzhalter 25"/>
          <p:cNvSpPr>
            <a:spLocks noGrp="1"/>
          </p:cNvSpPr>
          <p:nvPr>
            <p:ph type="pic" sz="quarter" idx="22"/>
          </p:nvPr>
        </p:nvSpPr>
        <p:spPr>
          <a:xfrm>
            <a:off x="4899858" y="940708"/>
            <a:ext cx="1246187" cy="1551817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en-US" sz="1200" b="1" kern="1200" noProof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31" name="Inhaltsplatzhalter 2"/>
          <p:cNvSpPr>
            <a:spLocks noGrp="1"/>
          </p:cNvSpPr>
          <p:nvPr>
            <p:ph sz="quarter" idx="23" hasCustomPrompt="1"/>
          </p:nvPr>
        </p:nvSpPr>
        <p:spPr>
          <a:xfrm>
            <a:off x="2444997" y="1121316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2" name="Inhaltsplatzhalter 2"/>
          <p:cNvSpPr>
            <a:spLocks noGrp="1"/>
          </p:cNvSpPr>
          <p:nvPr>
            <p:ph sz="quarter" idx="24" hasCustomPrompt="1"/>
          </p:nvPr>
        </p:nvSpPr>
        <p:spPr>
          <a:xfrm>
            <a:off x="2452107" y="905292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33" name="Inhaltsplatzhalter 2"/>
          <p:cNvSpPr>
            <a:spLocks noGrp="1"/>
          </p:cNvSpPr>
          <p:nvPr>
            <p:ph sz="quarter" idx="25" hasCustomPrompt="1"/>
          </p:nvPr>
        </p:nvSpPr>
        <p:spPr>
          <a:xfrm>
            <a:off x="2441059" y="3205180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4" name="Inhaltsplatzhalter 2"/>
          <p:cNvSpPr>
            <a:spLocks noGrp="1"/>
          </p:cNvSpPr>
          <p:nvPr>
            <p:ph sz="quarter" idx="26" hasCustomPrompt="1"/>
          </p:nvPr>
        </p:nvSpPr>
        <p:spPr>
          <a:xfrm>
            <a:off x="2439393" y="2989156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35" name="Inhaltsplatzhalter 2"/>
          <p:cNvSpPr>
            <a:spLocks noGrp="1"/>
          </p:cNvSpPr>
          <p:nvPr>
            <p:ph sz="quarter" idx="27" hasCustomPrompt="1"/>
          </p:nvPr>
        </p:nvSpPr>
        <p:spPr>
          <a:xfrm>
            <a:off x="6247209" y="1121316"/>
            <a:ext cx="1781175" cy="137252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900" b="0" dirty="0" smtClean="0"/>
              <a:t>title</a:t>
            </a:r>
          </a:p>
          <a:p>
            <a:pPr lvl="0"/>
            <a:r>
              <a:rPr lang="en-US" sz="900" b="0" dirty="0" smtClean="0"/>
              <a:t>Tel.</a:t>
            </a:r>
            <a:br>
              <a:rPr lang="en-US" sz="900" b="0" dirty="0" smtClean="0"/>
            </a:br>
            <a:r>
              <a:rPr lang="en-US" sz="900" b="0" dirty="0" smtClean="0"/>
              <a:t>Email</a:t>
            </a:r>
          </a:p>
          <a:p>
            <a:pPr lvl="0"/>
            <a:r>
              <a:rPr lang="en-US" sz="900" b="0" dirty="0" smtClean="0"/>
              <a:t>company</a:t>
            </a:r>
            <a:br>
              <a:rPr lang="en-US" sz="900" b="0" dirty="0" smtClean="0"/>
            </a:br>
            <a:r>
              <a:rPr lang="en-US" sz="900" b="0" dirty="0" smtClean="0"/>
              <a:t>Street</a:t>
            </a:r>
            <a:br>
              <a:rPr lang="en-US" sz="900" b="0" dirty="0" smtClean="0"/>
            </a:br>
            <a:r>
              <a:rPr lang="en-US" sz="900" b="0" dirty="0" smtClean="0"/>
              <a:t>zip code city</a:t>
            </a:r>
            <a:br>
              <a:rPr lang="en-US" sz="900" b="0" dirty="0" smtClean="0"/>
            </a:br>
            <a:r>
              <a:rPr lang="en-US" sz="900" b="0" dirty="0" smtClean="0"/>
              <a:t>country</a:t>
            </a:r>
          </a:p>
          <a:p>
            <a:pPr lvl="0"/>
            <a:r>
              <a:rPr lang="en-US" sz="900" b="0" dirty="0" smtClean="0"/>
              <a:t>Web</a:t>
            </a:r>
          </a:p>
          <a:p>
            <a:pPr lvl="0"/>
            <a:endParaRPr lang="de-DE" sz="900" b="0" dirty="0" smtClean="0"/>
          </a:p>
          <a:p>
            <a:pPr lvl="0"/>
            <a:endParaRPr lang="de-DE" dirty="0"/>
          </a:p>
        </p:txBody>
      </p:sp>
      <p:sp>
        <p:nvSpPr>
          <p:cNvPr id="36" name="Inhaltsplatzhalter 2"/>
          <p:cNvSpPr>
            <a:spLocks noGrp="1"/>
          </p:cNvSpPr>
          <p:nvPr>
            <p:ph sz="quarter" idx="28" hasCustomPrompt="1"/>
          </p:nvPr>
        </p:nvSpPr>
        <p:spPr>
          <a:xfrm>
            <a:off x="6244794" y="905292"/>
            <a:ext cx="1781175" cy="207640"/>
          </a:xfrm>
        </p:spPr>
        <p:txBody>
          <a:bodyPr>
            <a:normAutofit/>
          </a:bodyPr>
          <a:lstStyle>
            <a:lvl1pPr marL="0" indent="0"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b="1" dirty="0" smtClean="0"/>
              <a:t>Analyst</a:t>
            </a:r>
            <a:endParaRPr lang="de-DE" sz="900" b="0" dirty="0" smtClean="0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251520" y="25159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 smtClean="0">
                <a:solidFill>
                  <a:schemeClr val="accent1"/>
                </a:solidFill>
              </a:rPr>
              <a:t>Contact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8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Über die CXP Group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pic>
        <p:nvPicPr>
          <p:cNvPr id="8" name="Image 7" descr="BARC-Expertise_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000" y="915988"/>
            <a:ext cx="5472000" cy="38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About the CXP Group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pic>
        <p:nvPicPr>
          <p:cNvPr id="6" name="Image 5" descr="BARC-Expertise_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000" y="915988"/>
            <a:ext cx="5472000" cy="38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3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 propos du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1"/>
                </a:solidFill>
              </a:rPr>
              <a:t>A propos du CXP Group</a:t>
            </a:r>
          </a:p>
        </p:txBody>
      </p:sp>
      <p:pic>
        <p:nvPicPr>
          <p:cNvPr id="6" name="Image 5" descr="BARC-Expertise_F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098" y="901502"/>
            <a:ext cx="5447804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 smtClean="0">
                <a:solidFill>
                  <a:schemeClr val="accent1"/>
                </a:solidFill>
              </a:rPr>
              <a:t>Standorte</a:t>
            </a:r>
            <a:r>
              <a:rPr lang="fr-FR" sz="2200" b="1" dirty="0" smtClean="0">
                <a:solidFill>
                  <a:schemeClr val="accent1"/>
                </a:solidFill>
              </a:rPr>
              <a:t> der CXP Group</a:t>
            </a:r>
          </a:p>
        </p:txBody>
      </p:sp>
      <p:pic>
        <p:nvPicPr>
          <p:cNvPr id="7" name="Image 6" descr="CXP_Map_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000" y="843558"/>
            <a:ext cx="6947999" cy="39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r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CXP Group offices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pic>
        <p:nvPicPr>
          <p:cNvPr id="6" name="Image 5" descr="CXP_Map_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000" y="843558"/>
            <a:ext cx="6947999" cy="39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propos du CXP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accent1"/>
                </a:solidFill>
              </a:rPr>
              <a:t>Bureaux</a:t>
            </a:r>
            <a:r>
              <a:rPr lang="en-US" sz="2200" b="1" dirty="0" smtClean="0">
                <a:solidFill>
                  <a:schemeClr val="accent1"/>
                </a:solidFill>
              </a:rPr>
              <a:t> du CXP Group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pic>
        <p:nvPicPr>
          <p:cNvPr id="6" name="Image 5" descr="CXP_Map_F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000" y="843558"/>
            <a:ext cx="6947999" cy="39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2000" y="945000"/>
            <a:ext cx="8640000" cy="3780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 baseline="0"/>
            </a:lvl1pPr>
          </a:lstStyle>
          <a:p>
            <a:pPr lvl="0"/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414" y="84237"/>
            <a:ext cx="540066" cy="53262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251520" y="257969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Agenda</a:t>
            </a:r>
            <a:endParaRPr lang="de-DE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4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252000" y="681540"/>
            <a:ext cx="8640000" cy="0"/>
          </a:xfrm>
          <a:prstGeom prst="line">
            <a:avLst/>
          </a:prstGeom>
          <a:noFill/>
          <a:ln w="9525">
            <a:solidFill>
              <a:srgbClr val="97A8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2000" y="141480"/>
            <a:ext cx="864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000" y="945000"/>
            <a:ext cx="8640000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2016</a:t>
            </a:r>
            <a:endParaRPr lang="de-DE" dirty="0"/>
          </a:p>
        </p:txBody>
      </p:sp>
      <p:sp>
        <p:nvSpPr>
          <p:cNvPr id="14" name="TextBox 5"/>
          <p:cNvSpPr txBox="1"/>
          <p:nvPr userDrawn="1"/>
        </p:nvSpPr>
        <p:spPr>
          <a:xfrm>
            <a:off x="6948265" y="4806000"/>
            <a:ext cx="1067421" cy="270000"/>
          </a:xfrm>
          <a:prstGeom prst="rect">
            <a:avLst/>
          </a:prstGeom>
          <a:noFill/>
        </p:spPr>
        <p:txBody>
          <a:bodyPr wrap="square" lIns="108000" tIns="46800" rIns="108000" bIns="46800" rtlCol="0" anchor="b" anchorCtr="0">
            <a:noAutofit/>
          </a:bodyPr>
          <a:lstStyle/>
          <a:p>
            <a:pPr marL="0" algn="r" defTabSz="893880" rtl="0" eaLnBrk="1" latinLnBrk="0" hangingPunct="1">
              <a:defRPr/>
            </a:pPr>
            <a:r>
              <a:rPr lang="en-US" sz="900" b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rPr>
              <a:t>© CXP</a:t>
            </a:r>
            <a:r>
              <a:rPr lang="en-US" sz="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rPr>
              <a:t> Group</a:t>
            </a:r>
            <a:endParaRPr lang="en-US" sz="900" b="0" kern="1200" dirty="0">
              <a:solidFill>
                <a:schemeClr val="tx1"/>
              </a:solidFill>
              <a:latin typeface="+mn-lt"/>
              <a:ea typeface="+mn-ea"/>
              <a:cs typeface="Helvetica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4731990"/>
            <a:ext cx="72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2" r:id="rId2"/>
    <p:sldLayoutId id="2147483709" r:id="rId3"/>
    <p:sldLayoutId id="2147483719" r:id="rId4"/>
    <p:sldLayoutId id="2147483720" r:id="rId5"/>
    <p:sldLayoutId id="2147483712" r:id="rId6"/>
    <p:sldLayoutId id="2147483710" r:id="rId7"/>
    <p:sldLayoutId id="2147483711" r:id="rId8"/>
    <p:sldLayoutId id="2147483715" r:id="rId9"/>
    <p:sldLayoutId id="2147483667" r:id="rId10"/>
    <p:sldLayoutId id="2147483673" r:id="rId11"/>
    <p:sldLayoutId id="2147483671" r:id="rId12"/>
    <p:sldLayoutId id="2147483670" r:id="rId13"/>
    <p:sldLayoutId id="2147483668" r:id="rId14"/>
    <p:sldLayoutId id="2147483672" r:id="rId15"/>
    <p:sldLayoutId id="2147483665" r:id="rId16"/>
    <p:sldLayoutId id="2147483661" r:id="rId17"/>
    <p:sldLayoutId id="2147483702" r:id="rId18"/>
    <p:sldLayoutId id="2147483705" r:id="rId19"/>
    <p:sldLayoutId id="2147483706" r:id="rId20"/>
    <p:sldLayoutId id="2147483716" r:id="rId21"/>
    <p:sldLayoutId id="2147483717" r:id="rId22"/>
    <p:sldLayoutId id="2147483718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E7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41505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2016</a:t>
            </a:r>
            <a:endParaRPr lang="de-D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5" y="0"/>
            <a:ext cx="9124695" cy="5143500"/>
          </a:xfrm>
          <a:prstGeom prst="rect">
            <a:avLst/>
          </a:prstGeom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251520" y="843558"/>
            <a:ext cx="8640960" cy="7020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rgbClr val="41505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rgbClr val="41505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41505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41505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41505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Parrainés par CXP Group, Silicon.fr et ITespresso.fr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51520" y="1491630"/>
            <a:ext cx="8640960" cy="702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200" kern="1200" baseline="0">
                <a:solidFill>
                  <a:srgbClr val="41505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Dossier de candidature </a:t>
            </a:r>
          </a:p>
          <a:p>
            <a:r>
              <a:rPr lang="fr-FR" sz="1900" i="1" dirty="0" smtClean="0">
                <a:solidFill>
                  <a:schemeClr val="bg1"/>
                </a:solidFill>
              </a:rPr>
              <a:t>à envoyer à startup2017@lecxp.com</a:t>
            </a:r>
            <a:endParaRPr lang="fr-FR" sz="1900" i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51520" y="103354"/>
            <a:ext cx="8640960" cy="668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003E7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3600" dirty="0" err="1" smtClean="0">
                <a:solidFill>
                  <a:schemeClr val="bg1"/>
                </a:solidFill>
              </a:rPr>
              <a:t>Trophée</a:t>
            </a:r>
            <a:r>
              <a:rPr lang="de-DE" sz="3600" dirty="0" smtClean="0">
                <a:solidFill>
                  <a:schemeClr val="bg1"/>
                </a:solidFill>
              </a:rPr>
              <a:t> Start-up Forum CXP Group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8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Candidature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Dénomination sociale</a:t>
            </a:r>
          </a:p>
          <a:p>
            <a:r>
              <a:rPr lang="fr-FR" dirty="0" smtClean="0"/>
              <a:t>Date de création</a:t>
            </a:r>
          </a:p>
          <a:p>
            <a:r>
              <a:rPr lang="fr-FR" dirty="0" smtClean="0"/>
              <a:t>Logo</a:t>
            </a:r>
          </a:p>
          <a:p>
            <a:r>
              <a:rPr lang="fr-FR" dirty="0" smtClean="0"/>
              <a:t>Courte phrase décrivant l’activité</a:t>
            </a:r>
          </a:p>
          <a:p>
            <a:r>
              <a:rPr lang="fr-FR" dirty="0" smtClean="0"/>
              <a:t>Site web</a:t>
            </a:r>
          </a:p>
          <a:p>
            <a:r>
              <a:rPr lang="fr-FR" dirty="0" smtClean="0"/>
              <a:t>En cas de sélection, qui présentera l’entreprise lors du Forum du Numérique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87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de la société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Date de création</a:t>
            </a:r>
          </a:p>
          <a:p>
            <a:r>
              <a:rPr lang="fr-FR" dirty="0" smtClean="0"/>
              <a:t>Fondateurs</a:t>
            </a:r>
          </a:p>
          <a:p>
            <a:r>
              <a:rPr lang="fr-FR" dirty="0" smtClean="0"/>
              <a:t>CA 2016</a:t>
            </a:r>
          </a:p>
          <a:p>
            <a:r>
              <a:rPr lang="fr-FR" dirty="0" smtClean="0"/>
              <a:t>Nombre d’employés</a:t>
            </a:r>
          </a:p>
          <a:p>
            <a:r>
              <a:rPr lang="fr-FR" dirty="0" smtClean="0"/>
              <a:t>Vos principaux partenaires</a:t>
            </a:r>
          </a:p>
          <a:p>
            <a:r>
              <a:rPr lang="fr-FR" dirty="0" smtClean="0"/>
              <a:t>Autres faits marquants</a:t>
            </a:r>
          </a:p>
          <a:p>
            <a:r>
              <a:rPr lang="fr-FR" dirty="0" smtClean="0"/>
              <a:t>Quel est votre business model ?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</p:spPr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3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de valeur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Description de votre produit/service</a:t>
            </a:r>
          </a:p>
          <a:p>
            <a:r>
              <a:rPr lang="fr-FR" dirty="0" smtClean="0"/>
              <a:t>Principales fonctionnalités</a:t>
            </a:r>
          </a:p>
          <a:p>
            <a:r>
              <a:rPr lang="fr-FR" dirty="0" smtClean="0"/>
              <a:t>Pour quels usages?</a:t>
            </a:r>
          </a:p>
          <a:p>
            <a:r>
              <a:rPr lang="fr-FR" dirty="0" smtClean="0"/>
              <a:t>Pour quels bénéfices clients?</a:t>
            </a:r>
          </a:p>
          <a:p>
            <a:r>
              <a:rPr lang="fr-FR" dirty="0" smtClean="0"/>
              <a:t>En quoi votre offre est-elle innovante?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4</a:t>
            </a:fld>
            <a:endParaRPr lang="de-DE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</p:spPr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0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Cibles et marchés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Clients</a:t>
            </a:r>
          </a:p>
          <a:p>
            <a:pPr lvl="1"/>
            <a:r>
              <a:rPr lang="fr-FR" dirty="0" smtClean="0"/>
              <a:t>Date de votre 1</a:t>
            </a:r>
            <a:r>
              <a:rPr lang="fr-FR" baseline="30000" dirty="0" smtClean="0"/>
              <a:t>ère</a:t>
            </a:r>
            <a:r>
              <a:rPr lang="fr-FR" dirty="0" smtClean="0"/>
              <a:t> commercialisation</a:t>
            </a:r>
          </a:p>
          <a:p>
            <a:pPr lvl="1"/>
            <a:r>
              <a:rPr lang="fr-FR" dirty="0" smtClean="0"/>
              <a:t>Nombre de clients</a:t>
            </a:r>
          </a:p>
          <a:p>
            <a:pPr lvl="1"/>
            <a:r>
              <a:rPr lang="fr-FR" dirty="0" smtClean="0"/>
              <a:t>Principales références</a:t>
            </a:r>
          </a:p>
          <a:p>
            <a:r>
              <a:rPr lang="fr-FR" dirty="0" smtClean="0"/>
              <a:t>Métiers/marchés cibles</a:t>
            </a:r>
          </a:p>
          <a:p>
            <a:pPr lvl="1"/>
            <a:r>
              <a:rPr lang="fr-FR" dirty="0" smtClean="0"/>
              <a:t>Taille du marché</a:t>
            </a:r>
          </a:p>
          <a:p>
            <a:pPr lvl="1"/>
            <a:r>
              <a:rPr lang="fr-FR" dirty="0" smtClean="0"/>
              <a:t>Taille des entreprises visées</a:t>
            </a:r>
          </a:p>
          <a:p>
            <a:r>
              <a:rPr lang="fr-FR" dirty="0" smtClean="0"/>
              <a:t>Principaux concurrents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5</a:t>
            </a:fld>
            <a:endParaRPr lang="de-DE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</p:spPr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55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 à 24 mois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Investisseurs actuels</a:t>
            </a:r>
          </a:p>
          <a:p>
            <a:r>
              <a:rPr lang="fr-FR" dirty="0" smtClean="0"/>
              <a:t>Quelle est votre stratégie de développement?</a:t>
            </a:r>
          </a:p>
          <a:p>
            <a:r>
              <a:rPr lang="fr-FR" dirty="0" smtClean="0"/>
              <a:t>Quels sont vos objectifs business 2016?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</p:spPr>
        <p:txBody>
          <a:bodyPr/>
          <a:lstStyle/>
          <a:p>
            <a:r>
              <a:rPr lang="de-DE" smtClean="0"/>
              <a:t>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383916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2016_CXP_4zu3_neu_Änderungen">
  <a:themeElements>
    <a:clrScheme name="CXP Group theme colors">
      <a:dk1>
        <a:srgbClr val="41505D"/>
      </a:dk1>
      <a:lt1>
        <a:srgbClr val="FFFFFF"/>
      </a:lt1>
      <a:dk2>
        <a:srgbClr val="F46B1B"/>
      </a:dk2>
      <a:lt2>
        <a:srgbClr val="C6CFD7"/>
      </a:lt2>
      <a:accent1>
        <a:srgbClr val="003E7D"/>
      </a:accent1>
      <a:accent2>
        <a:srgbClr val="0582FF"/>
      </a:accent2>
      <a:accent3>
        <a:srgbClr val="8FC7FF"/>
      </a:accent3>
      <a:accent4>
        <a:srgbClr val="C6CFD7"/>
      </a:accent4>
      <a:accent5>
        <a:srgbClr val="A7C246"/>
      </a:accent5>
      <a:accent6>
        <a:srgbClr val="AF272F"/>
      </a:accent6>
      <a:hlink>
        <a:srgbClr val="0000FF"/>
      </a:hlink>
      <a:folHlink>
        <a:srgbClr val="F46B1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3" id="{D1A44EE9-C492-4142-BEFA-D89AD57ACEF7}" vid="{CC1B422B-06B9-A14A-90E7-D85A79334951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CXP GROUP 2016 19-9</Template>
  <TotalTime>53</TotalTime>
  <Words>152</Words>
  <Application>Microsoft Office PowerPoint</Application>
  <PresentationFormat>Affichage à l'écran (16:9)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Folienmaster2016_CXP_4zu3_neu_Änderungen</vt:lpstr>
      <vt:lpstr>Présentation PowerPoint</vt:lpstr>
      <vt:lpstr>Candidature </vt:lpstr>
      <vt:lpstr>Description de la société</vt:lpstr>
      <vt:lpstr>Proposition de valeur</vt:lpstr>
      <vt:lpstr>Cibles et marchés</vt:lpstr>
      <vt:lpstr>Stratégie à 24 mois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Tilmont</dc:creator>
  <cp:lastModifiedBy>Reynald FLECHAUX</cp:lastModifiedBy>
  <cp:revision>12</cp:revision>
  <dcterms:created xsi:type="dcterms:W3CDTF">2016-05-17T11:27:28Z</dcterms:created>
  <dcterms:modified xsi:type="dcterms:W3CDTF">2017-05-10T14:18:14Z</dcterms:modified>
</cp:coreProperties>
</file>